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5796" r:id="rId5"/>
    <p:sldMasterId id="2147485825" r:id="rId6"/>
    <p:sldMasterId id="2147485842" r:id="rId7"/>
    <p:sldMasterId id="2147485859" r:id="rId8"/>
  </p:sldMasterIdLst>
  <p:notesMasterIdLst>
    <p:notesMasterId r:id="rId16"/>
  </p:notesMasterIdLst>
  <p:handoutMasterIdLst>
    <p:handoutMasterId r:id="rId17"/>
  </p:handoutMasterIdLst>
  <p:sldIdLst>
    <p:sldId id="10403" r:id="rId9"/>
    <p:sldId id="10385" r:id="rId10"/>
    <p:sldId id="10407" r:id="rId11"/>
    <p:sldId id="10404" r:id="rId12"/>
    <p:sldId id="10400" r:id="rId13"/>
    <p:sldId id="10399" r:id="rId14"/>
    <p:sldId id="10401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65395D-9C4A-41B9-9D3C-B9F59FDC6912}">
          <p14:sldIdLst>
            <p14:sldId id="10403"/>
            <p14:sldId id="10385"/>
            <p14:sldId id="10407"/>
            <p14:sldId id="10404"/>
            <p14:sldId id="10400"/>
            <p14:sldId id="10399"/>
            <p14:sldId id="10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in Vasiliy" initials="MV" lastIdx="2" clrIdx="0">
    <p:extLst>
      <p:ext uri="{19B8F6BF-5375-455C-9EA6-DF929625EA0E}">
        <p15:presenceInfo xmlns:p15="http://schemas.microsoft.com/office/powerpoint/2012/main" userId="S::vasiliy.mazin@fortum.com::5f6ee2b3-b03d-4dbc-bbc3-c42034db3517" providerId="AD"/>
      </p:ext>
    </p:extLst>
  </p:cmAuthor>
  <p:cmAuthor id="2" name="Raevskiy Yury" initials="RY" lastIdx="1" clrIdx="1">
    <p:extLst>
      <p:ext uri="{19B8F6BF-5375-455C-9EA6-DF929625EA0E}">
        <p15:presenceInfo xmlns:p15="http://schemas.microsoft.com/office/powerpoint/2012/main" userId="S::yury.raevskiy@fortum.com::a541317c-c6c0-4427-9d03-12b91f6551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E4C54"/>
    <a:srgbClr val="FFCC00"/>
    <a:srgbClr val="C6FAE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2940A-01AD-4E6D-A6A5-25DCE058725C}" v="6" dt="2021-05-26T12:27:38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2" autoAdjust="0"/>
    <p:restoredTop sz="93957" autoAdjust="0"/>
  </p:normalViewPr>
  <p:slideViewPr>
    <p:cSldViewPr snapToGrid="0">
      <p:cViewPr varScale="1">
        <p:scale>
          <a:sx n="66" d="100"/>
          <a:sy n="66" d="100"/>
        </p:scale>
        <p:origin x="48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E252111-7998-43BF-BFAB-2A45A68B6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01" cy="495478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86E920-DB14-49E2-BE8B-78C2AB278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0" y="0"/>
            <a:ext cx="2946301" cy="495478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D4B689C7-21D4-402A-B45C-F850CC421F0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0CD74F-882F-401B-A936-4974C1D7D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185"/>
            <a:ext cx="2946301" cy="495478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9CF8C99-732E-4338-9E47-968AFCE34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0" y="9377185"/>
            <a:ext cx="2946301" cy="495478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EC41F7CD-F1BB-41B5-A587-71B88060C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35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53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53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8A5F197-06C4-43CD-873C-3AC5D1C4A347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6663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59" cy="49534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143568B-7FE5-4185-8EC7-58189BEAE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97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График разработан:</a:t>
            </a:r>
          </a:p>
          <a:p>
            <a:r>
              <a:rPr lang="ru-RU" dirty="0"/>
              <a:t>-отражены ключевые события и отражены связи и контрольные даты со смежными событиями</a:t>
            </a:r>
          </a:p>
          <a:p>
            <a:r>
              <a:rPr lang="ru-RU" dirty="0"/>
              <a:t>-график составлен в логике: </a:t>
            </a:r>
            <a:r>
              <a:rPr lang="en-US" dirty="0"/>
              <a:t>TG3 – </a:t>
            </a:r>
            <a:r>
              <a:rPr lang="ru-RU" dirty="0"/>
              <a:t>к ОЗП 2023</a:t>
            </a:r>
          </a:p>
          <a:p>
            <a:r>
              <a:rPr lang="ru-RU" dirty="0"/>
              <a:t>-у нас разработаны графики по подготовительным мероприятиям</a:t>
            </a:r>
          </a:p>
          <a:p>
            <a:r>
              <a:rPr lang="ru-RU" dirty="0"/>
              <a:t>-у нас подготовлены предварительные графики по основным этапам строительства – Завтра мы смотрим этапы, после этого финализируем графики и принимаем как базу.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60AA7-B332-445C-B333-2DE9989610F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75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0380480" y="5229122"/>
            <a:ext cx="1811525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380476" y="6273316"/>
            <a:ext cx="144016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485076" y="5377811"/>
            <a:ext cx="20196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14157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6" y="1484314"/>
            <a:ext cx="5401123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2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5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08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71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16.11.2016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2564910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5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80480" y="5229122"/>
            <a:ext cx="1811525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380476" y="6273316"/>
            <a:ext cx="144016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5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"/>
            <a:ext cx="12192000" cy="6858000"/>
            <a:chOff x="0" y="0"/>
            <a:chExt cx="6240" cy="432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8" name="Arc 5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rc 9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9708" y="1628775"/>
            <a:ext cx="5267569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858" y="1628775"/>
            <a:ext cx="5269521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16.11.2016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954-9F30-43B1-822A-D04B47C962C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0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B33946A-5F57-4590-AAE7-CB25D60DD242}" type="datetime1">
              <a:rPr lang="ru-RU" smtClean="0"/>
              <a:pPr/>
              <a:t>14.07.2022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0380480" y="5229122"/>
            <a:ext cx="1811525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380476" y="6273316"/>
            <a:ext cx="144016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485076" y="5377811"/>
            <a:ext cx="20196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15806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97348E17-EB56-4FA6-95B4-A09AEC5C44EA}" type="datetime1">
              <a:rPr lang="ru-RU" smtClean="0"/>
              <a:pPr/>
              <a:t>14.07.2022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0A8F458-8ED3-4F62-9594-3F60E2DB72DD}" type="datetime1">
              <a:rPr lang="ru-RU" smtClean="0"/>
              <a:pPr/>
              <a:t>14.07.2022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1340768"/>
            <a:ext cx="11090275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0715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346200" marR="0" lvl="4" indent="-2746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8A0D-C020-4D88-B193-2C44773C404F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08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1109027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11090275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7D07-15BD-4DB6-9D65-6F9AF69BE219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14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016" y="1484313"/>
            <a:ext cx="540112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01EC-9D14-4EE7-89BC-FCD1B5CF9CB9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58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5401123" cy="403197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0016" y="2060852"/>
            <a:ext cx="5401123" cy="403197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6A7-EBB0-49ED-A3A4-908ADCD5AA23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76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5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5" y="2060578"/>
            <a:ext cx="3528913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225" y="1484316"/>
            <a:ext cx="352891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12225" y="2060578"/>
            <a:ext cx="3528915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3C9C-0D55-45A0-B691-2BEC4D449920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67808" y="1484316"/>
            <a:ext cx="345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67808" y="2060578"/>
            <a:ext cx="3456384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88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ED89-ED0E-422A-99E1-7CAD649DCDD9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9" y="6"/>
            <a:ext cx="5951984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0868" y="476250"/>
            <a:ext cx="5401121" cy="720502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56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9506-C277-407B-8D27-AA34270082A7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6" y="1484314"/>
            <a:ext cx="5401123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2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A4F-82AE-48CF-9B25-3021A69381FB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5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40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4817-A144-492B-B89C-019B80D3EC0A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67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C455-D106-46E6-A53F-E1D1212DBCA7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5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0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5E75456-C434-45C9-88F3-A054AA3B0A03}" type="datetime1">
              <a:rPr lang="ru-RU" smtClean="0"/>
              <a:pPr/>
              <a:t>14.07.2022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2564910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0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DD31098-1880-4DA9-9111-7E83001B0C85}" type="datetime1">
              <a:rPr lang="ru-RU" smtClean="0"/>
              <a:pPr/>
              <a:t>14.07.2022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80480" y="5229122"/>
            <a:ext cx="1811525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380476" y="6273316"/>
            <a:ext cx="144016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40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"/>
            <a:ext cx="12192000" cy="6858000"/>
            <a:chOff x="0" y="0"/>
            <a:chExt cx="6240" cy="432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8" name="Arc 5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rc 9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9708" y="1628775"/>
            <a:ext cx="5267569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858" y="1628775"/>
            <a:ext cx="5269521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010B-14C7-4B3B-9211-9CDB082EF2D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14.07.2022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954-9F30-43B1-822A-D04B47C962C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32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0380480" y="5229122"/>
            <a:ext cx="1811525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0380476" y="6273316"/>
            <a:ext cx="144016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485076" y="5377811"/>
            <a:ext cx="20196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6466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946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481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1340768"/>
            <a:ext cx="11090275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0715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346200" marR="0" lvl="4" indent="-2746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722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1109027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11090275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89054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016" y="1484313"/>
            <a:ext cx="540112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5126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5401123" cy="403197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0016" y="2060852"/>
            <a:ext cx="5401123" cy="403197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65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1340768"/>
            <a:ext cx="11090275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0715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346200" marR="0" lvl="4" indent="-2746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4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5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5" y="2060578"/>
            <a:ext cx="3528913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225" y="1484316"/>
            <a:ext cx="352891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12225" y="2060578"/>
            <a:ext cx="3528915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67808" y="1484316"/>
            <a:ext cx="345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67808" y="2060578"/>
            <a:ext cx="3456384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2267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9" y="6"/>
            <a:ext cx="5951984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0868" y="476250"/>
            <a:ext cx="5401121" cy="720502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821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6" y="1484314"/>
            <a:ext cx="5401123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3447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5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1703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9084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07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2564910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9256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80480" y="5229122"/>
            <a:ext cx="1811525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380476" y="6273316"/>
            <a:ext cx="144016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11776482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"/>
            <a:ext cx="12192000" cy="6858000"/>
            <a:chOff x="0" y="0"/>
            <a:chExt cx="6240" cy="432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8" name="Arc 5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1800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 sz="1800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 sz="1800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 sz="1800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Arc 9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1800" dirty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9708" y="1628775"/>
            <a:ext cx="5267569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858" y="1628775"/>
            <a:ext cx="5269521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954-9F30-43B1-822A-D04B47C962C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6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0380480" y="5229122"/>
            <a:ext cx="1811525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380476" y="6273316"/>
            <a:ext cx="144016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485076" y="5377811"/>
            <a:ext cx="20196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prstClr val="white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7804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1109027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11090275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326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4087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300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1340768"/>
            <a:ext cx="11090275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0715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346200" marR="0" lvl="4" indent="-2746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333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1109027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11090275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3549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016" y="1484313"/>
            <a:ext cx="540112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6871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5401123" cy="403197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0016" y="2060852"/>
            <a:ext cx="5401123" cy="403197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4144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5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5" y="2060578"/>
            <a:ext cx="3528913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225" y="1484316"/>
            <a:ext cx="352891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12225" y="2060578"/>
            <a:ext cx="3528915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67808" y="1484316"/>
            <a:ext cx="345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67808" y="2060578"/>
            <a:ext cx="3456384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0786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9" y="6"/>
            <a:ext cx="5951984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0868" y="476250"/>
            <a:ext cx="5401121" cy="720502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95581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6" y="1484314"/>
            <a:ext cx="5401123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3266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5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6370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016" y="1484313"/>
            <a:ext cx="540112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58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98971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7833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2564910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42265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80480" y="5229122"/>
            <a:ext cx="1811525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380476" y="6273316"/>
            <a:ext cx="144016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94657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"/>
            <a:ext cx="12192000" cy="6858000"/>
            <a:chOff x="0" y="0"/>
            <a:chExt cx="6240" cy="432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8" name="Arc 5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rc 9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9708" y="1628775"/>
            <a:ext cx="5267569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4858" y="1628775"/>
            <a:ext cx="5269521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954-9F30-43B1-822A-D04B47C962C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5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 userDrawn="1"/>
        </p:nvSpPr>
        <p:spPr>
          <a:xfrm>
            <a:off x="10380480" y="5229122"/>
            <a:ext cx="1811525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10380476" y="6273316"/>
            <a:ext cx="144016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485076" y="5377811"/>
            <a:ext cx="20196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2400" b="1" dirty="0">
                <a:solidFill>
                  <a:schemeClr val="bg1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9672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9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190727" y="0"/>
            <a:ext cx="5904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973151" y="970447"/>
            <a:ext cx="236683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3" y="0"/>
            <a:ext cx="774076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" y="764629"/>
            <a:ext cx="2196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344473" y="6237312"/>
            <a:ext cx="1512169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1926000"/>
            <a:ext cx="9217025" cy="1296000"/>
          </a:xfrm>
        </p:spPr>
        <p:txBody>
          <a:bodyPr anchor="t" anchorCtr="0"/>
          <a:lstStyle>
            <a:lvl1pPr algn="l">
              <a:defRPr sz="5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04000"/>
            <a:ext cx="9217025" cy="360000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334012"/>
            <a:ext cx="1115953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91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1340768"/>
            <a:ext cx="11090275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071562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346200" marR="0" lvl="4" indent="-274638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8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1109027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11090275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5401123" cy="403197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0016" y="2060852"/>
            <a:ext cx="5401123" cy="403197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942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016" y="1484313"/>
            <a:ext cx="5401123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66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3" y="2060849"/>
            <a:ext cx="5401123" cy="403197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016" y="1484316"/>
            <a:ext cx="540112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0016" y="2060852"/>
            <a:ext cx="5401123" cy="403197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971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5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5" y="2060578"/>
            <a:ext cx="3528913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225" y="1484316"/>
            <a:ext cx="352891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12225" y="2060578"/>
            <a:ext cx="3528915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67808" y="1484316"/>
            <a:ext cx="345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67808" y="2060578"/>
            <a:ext cx="3456384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12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9" y="6"/>
            <a:ext cx="5951984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0868" y="476250"/>
            <a:ext cx="5401121" cy="720502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641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6" y="1484314"/>
            <a:ext cx="5401123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975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64" y="1484314"/>
            <a:ext cx="11090275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473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91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11.02.2019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#ГТУшники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9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2564910"/>
            <a:ext cx="11090272" cy="1656457"/>
          </a:xfrm>
        </p:spPr>
        <p:txBody>
          <a:bodyPr anchor="ctr" anchorCtr="0"/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957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8" y="2348880"/>
            <a:ext cx="9217025" cy="2160240"/>
          </a:xfrm>
        </p:spPr>
        <p:txBody>
          <a:bodyPr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8" y="1484313"/>
            <a:ext cx="9217025" cy="721022"/>
          </a:xfrm>
        </p:spPr>
        <p:txBody>
          <a:bodyPr anchor="b" anchorCtr="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8" y="4653136"/>
            <a:ext cx="9217025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641141" y="4653136"/>
            <a:ext cx="550863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 userDrawn="1"/>
        </p:nvSpPr>
        <p:spPr>
          <a:xfrm>
            <a:off x="9912476" y="5805916"/>
            <a:ext cx="468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 userDrawn="1"/>
        </p:nvSpPr>
        <p:spPr>
          <a:xfrm>
            <a:off x="11056660" y="407705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80480" y="5229122"/>
            <a:ext cx="1811525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380476" y="6273316"/>
            <a:ext cx="144016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64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5" y="1484316"/>
            <a:ext cx="3528913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65" y="2060578"/>
            <a:ext cx="3528913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225" y="1484316"/>
            <a:ext cx="352891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12225" y="2060578"/>
            <a:ext cx="3528915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67808" y="1484316"/>
            <a:ext cx="3456384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67808" y="2060578"/>
            <a:ext cx="3456384" cy="40322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23792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968208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04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8" y="1484313"/>
            <a:ext cx="5401121" cy="4608512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0019" y="6"/>
            <a:ext cx="5951984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0868" y="476250"/>
            <a:ext cx="5401121" cy="720502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5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9"/>
            <a:ext cx="11090275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70" y="6345238"/>
            <a:ext cx="1440383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16.11.2016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3" y="6345238"/>
            <a:ext cx="748823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6" y="6345242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9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prstClr val="white"/>
                </a:solidFill>
              </a:rPr>
              <a:t>©grow. for fortum</a:t>
            </a:r>
            <a:endParaRPr lang="en-GB" sz="200" dirty="0" err="1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42719"/>
            <a:ext cx="108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5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9"/>
            <a:ext cx="11090275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70" y="6345238"/>
            <a:ext cx="1440383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D7A9FF6-825D-40CE-B2CD-1BDEC476361D}" type="datetime1">
              <a:rPr lang="ru-RU" smtClean="0">
                <a:solidFill>
                  <a:srgbClr val="000000"/>
                </a:solidFill>
              </a:rPr>
              <a:pPr/>
              <a:t>14.07.2022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3" y="6345238"/>
            <a:ext cx="748823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6" y="6345242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9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prstClr val="white"/>
                </a:solidFill>
              </a:rPr>
              <a:t>©grow. for fortum</a:t>
            </a:r>
            <a:endParaRPr lang="en-GB" sz="200" dirty="0" err="1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42719"/>
            <a:ext cx="108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7" r:id="rId1"/>
    <p:sldLayoutId id="2147485798" r:id="rId2"/>
    <p:sldLayoutId id="2147485799" r:id="rId3"/>
    <p:sldLayoutId id="2147485800" r:id="rId4"/>
    <p:sldLayoutId id="2147485801" r:id="rId5"/>
    <p:sldLayoutId id="2147485802" r:id="rId6"/>
    <p:sldLayoutId id="2147485803" r:id="rId7"/>
    <p:sldLayoutId id="2147485804" r:id="rId8"/>
    <p:sldLayoutId id="2147485805" r:id="rId9"/>
    <p:sldLayoutId id="2147485806" r:id="rId10"/>
    <p:sldLayoutId id="2147485807" r:id="rId11"/>
    <p:sldLayoutId id="2147485808" r:id="rId12"/>
    <p:sldLayoutId id="2147485809" r:id="rId13"/>
    <p:sldLayoutId id="2147485810" r:id="rId14"/>
    <p:sldLayoutId id="2147485811" r:id="rId15"/>
    <p:sldLayoutId id="2147485812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5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9"/>
            <a:ext cx="11090275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70" y="6345238"/>
            <a:ext cx="1440383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3" y="6345238"/>
            <a:ext cx="748823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6" y="6345242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9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42719"/>
            <a:ext cx="108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6" r:id="rId1"/>
    <p:sldLayoutId id="2147485827" r:id="rId2"/>
    <p:sldLayoutId id="2147485828" r:id="rId3"/>
    <p:sldLayoutId id="2147485829" r:id="rId4"/>
    <p:sldLayoutId id="2147485830" r:id="rId5"/>
    <p:sldLayoutId id="2147485831" r:id="rId6"/>
    <p:sldLayoutId id="2147485832" r:id="rId7"/>
    <p:sldLayoutId id="2147485833" r:id="rId8"/>
    <p:sldLayoutId id="2147485834" r:id="rId9"/>
    <p:sldLayoutId id="2147485835" r:id="rId10"/>
    <p:sldLayoutId id="2147485836" r:id="rId11"/>
    <p:sldLayoutId id="2147485837" r:id="rId12"/>
    <p:sldLayoutId id="2147485838" r:id="rId13"/>
    <p:sldLayoutId id="2147485839" r:id="rId14"/>
    <p:sldLayoutId id="2147485840" r:id="rId15"/>
    <p:sldLayoutId id="2147485841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5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9"/>
            <a:ext cx="11090275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70" y="6345238"/>
            <a:ext cx="1440383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16.11.2016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3" y="6345238"/>
            <a:ext cx="748823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6" y="6345242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9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prstClr val="white"/>
                </a:solidFill>
              </a:rPr>
              <a:t>©grow. for fortum</a:t>
            </a:r>
            <a:endParaRPr lang="en-GB" sz="200" dirty="0" err="1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342719"/>
            <a:ext cx="108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  <p:sldLayoutId id="2147485854" r:id="rId12"/>
    <p:sldLayoutId id="2147485855" r:id="rId13"/>
    <p:sldLayoutId id="2147485856" r:id="rId14"/>
    <p:sldLayoutId id="2147485857" r:id="rId15"/>
    <p:sldLayoutId id="2147485858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476250"/>
            <a:ext cx="11090275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9"/>
            <a:ext cx="11090275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70" y="6345238"/>
            <a:ext cx="1440383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11.02.2019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653" y="6345238"/>
            <a:ext cx="748823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ru-RU"/>
              <a:t>#ГТУшники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6" y="6345242"/>
            <a:ext cx="288407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9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 err="1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342719"/>
            <a:ext cx="108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0" r:id="rId1"/>
    <p:sldLayoutId id="2147485861" r:id="rId2"/>
    <p:sldLayoutId id="2147485862" r:id="rId3"/>
    <p:sldLayoutId id="2147485863" r:id="rId4"/>
    <p:sldLayoutId id="2147485864" r:id="rId5"/>
    <p:sldLayoutId id="2147485865" r:id="rId6"/>
    <p:sldLayoutId id="2147485866" r:id="rId7"/>
    <p:sldLayoutId id="2147485867" r:id="rId8"/>
    <p:sldLayoutId id="2147485868" r:id="rId9"/>
    <p:sldLayoutId id="2147485869" r:id="rId10"/>
    <p:sldLayoutId id="2147485870" r:id="rId11"/>
    <p:sldLayoutId id="2147485871" r:id="rId12"/>
    <p:sldLayoutId id="2147485872" r:id="rId13"/>
    <p:sldLayoutId id="2147485873" r:id="rId14"/>
    <p:sldLayoutId id="2147485874" r:id="rId15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532E21-2B8C-4430-9FC0-FC97CE791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114" y="1364801"/>
            <a:ext cx="11327770" cy="2441837"/>
          </a:xfrm>
        </p:spPr>
        <p:txBody>
          <a:bodyPr>
            <a:normAutofit/>
          </a:bodyPr>
          <a:lstStyle/>
          <a:p>
            <a:pPr indent="539750"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решения (ОТР) 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«Техперевооружение склада хранения мазута Тюменской ТЭЦ-2»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29D196-0271-49A2-B330-E1BB317E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3F4D75-24C8-42B7-8B69-7F71F21BBD55}"/>
              </a:ext>
            </a:extLst>
          </p:cNvPr>
          <p:cNvSpPr/>
          <p:nvPr/>
        </p:nvSpPr>
        <p:spPr>
          <a:xfrm>
            <a:off x="161629" y="140589"/>
            <a:ext cx="11868741" cy="75804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«А» к Заданию </a:t>
            </a:r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«Техперевооружение склада хранения мазута Тюменской ТЭЦ-2»</a:t>
            </a:r>
          </a:p>
        </p:txBody>
      </p:sp>
    </p:spTree>
    <p:extLst>
      <p:ext uri="{BB962C8B-B14F-4D97-AF65-F5344CB8AC3E}">
        <p14:creationId xmlns:p14="http://schemas.microsoft.com/office/powerpoint/2010/main" val="28398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8265E1-D32D-4617-9087-D7580AD1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6" y="33483"/>
            <a:ext cx="11090275" cy="35457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5170871-78A7-4937-98E7-695585E8A8FA}"/>
              </a:ext>
            </a:extLst>
          </p:cNvPr>
          <p:cNvSpPr/>
          <p:nvPr/>
        </p:nvSpPr>
        <p:spPr>
          <a:xfrm>
            <a:off x="103942" y="329631"/>
            <a:ext cx="6065843" cy="57274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Приведение к нормативному техническому состоянию МБ №1,2.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9C1694-4EC8-4C67-88B8-052B44485722}"/>
              </a:ext>
            </a:extLst>
          </p:cNvPr>
          <p:cNvSpPr/>
          <p:nvPr/>
        </p:nvSpPr>
        <p:spPr>
          <a:xfrm>
            <a:off x="167737" y="1090727"/>
            <a:ext cx="11852627" cy="11570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ФНП «Правила промышленной безопасности складов нефти и нефтепродуктов»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к нормативному состоянию мазутных баков.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затрат на содержание склада хранения мазута ТТЭЦ-2.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C35BE78-5D3F-4757-A35D-60E4B3E29DB5}"/>
              </a:ext>
            </a:extLst>
          </p:cNvPr>
          <p:cNvSpPr/>
          <p:nvPr/>
        </p:nvSpPr>
        <p:spPr>
          <a:xfrm>
            <a:off x="6228765" y="313001"/>
            <a:ext cx="5859299" cy="581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Приведение МБ №1,2,3 к требованиям ФНП «Правила промышленной безопасности складов нефти и нефтепродуктов» 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1C798AAF-F66E-4120-9A7F-E768F701D461}"/>
              </a:ext>
            </a:extLst>
          </p:cNvPr>
          <p:cNvSpPr/>
          <p:nvPr/>
        </p:nvSpPr>
        <p:spPr>
          <a:xfrm>
            <a:off x="549590" y="3793802"/>
            <a:ext cx="2216140" cy="95805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ЗНП на разработку проекта 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техперевооружение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 хранение мазута ТТЭЦ-2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DE343488-51B0-47D4-AEBC-EE28CA3E7212}"/>
              </a:ext>
            </a:extLst>
          </p:cNvPr>
          <p:cNvCxnSpPr>
            <a:cxnSpLocks/>
            <a:stCxn id="54" idx="2"/>
            <a:endCxn id="41" idx="0"/>
          </p:cNvCxnSpPr>
          <p:nvPr/>
        </p:nvCxnSpPr>
        <p:spPr>
          <a:xfrm>
            <a:off x="1657660" y="3561970"/>
            <a:ext cx="0" cy="231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: скругленные углы 53">
            <a:extLst>
              <a:ext uri="{FF2B5EF4-FFF2-40B4-BE49-F238E27FC236}">
                <a16:creationId xmlns="" xmlns:a16="http://schemas.microsoft.com/office/drawing/2014/main" id="{8C40DCCE-FA0A-4701-A507-E5B0F298DA04}"/>
              </a:ext>
            </a:extLst>
          </p:cNvPr>
          <p:cNvSpPr/>
          <p:nvPr/>
        </p:nvSpPr>
        <p:spPr>
          <a:xfrm>
            <a:off x="549589" y="2612509"/>
            <a:ext cx="2216141" cy="94946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 на разработку проекта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техперевооружение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 хранение мазута ТТЭЦ-2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="" xmlns:a16="http://schemas.microsoft.com/office/drawing/2014/main" id="{37A864CA-52C2-4313-89BE-8F18E9C90327}"/>
              </a:ext>
            </a:extLst>
          </p:cNvPr>
          <p:cNvSpPr/>
          <p:nvPr/>
        </p:nvSpPr>
        <p:spPr>
          <a:xfrm>
            <a:off x="549589" y="5508341"/>
            <a:ext cx="2204008" cy="84204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реализация проекта 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B1616708-7E0B-4886-893A-31C06895ECDB}"/>
              </a:ext>
            </a:extLst>
          </p:cNvPr>
          <p:cNvCxnSpPr>
            <a:cxnSpLocks/>
            <a:stCxn id="41" idx="2"/>
            <a:endCxn id="64" idx="0"/>
          </p:cNvCxnSpPr>
          <p:nvPr/>
        </p:nvCxnSpPr>
        <p:spPr>
          <a:xfrm flipH="1">
            <a:off x="1651593" y="4751853"/>
            <a:ext cx="6067" cy="2302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: скругленные углы 63">
            <a:extLst>
              <a:ext uri="{FF2B5EF4-FFF2-40B4-BE49-F238E27FC236}">
                <a16:creationId xmlns="" xmlns:a16="http://schemas.microsoft.com/office/drawing/2014/main" id="{FFC60DFB-6E0B-41A9-A2F3-A0816145BBA6}"/>
              </a:ext>
            </a:extLst>
          </p:cNvPr>
          <p:cNvSpPr/>
          <p:nvPr/>
        </p:nvSpPr>
        <p:spPr>
          <a:xfrm>
            <a:off x="549589" y="4982141"/>
            <a:ext cx="2204008" cy="29591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ЭПБ проекта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A20D7D57-E70E-4043-9404-3E157227616E}"/>
              </a:ext>
            </a:extLst>
          </p:cNvPr>
          <p:cNvCxnSpPr>
            <a:cxnSpLocks/>
            <a:stCxn id="64" idx="2"/>
            <a:endCxn id="62" idx="0"/>
          </p:cNvCxnSpPr>
          <p:nvPr/>
        </p:nvCxnSpPr>
        <p:spPr>
          <a:xfrm>
            <a:off x="1651593" y="5278052"/>
            <a:ext cx="0" cy="2302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="" xmlns:a16="http://schemas.microsoft.com/office/drawing/2014/main" id="{7EDA7F3E-5436-45B1-8DDA-7F944CB78DE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136864" y="902377"/>
            <a:ext cx="14709" cy="212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="" xmlns:a16="http://schemas.microsoft.com/office/drawing/2014/main" id="{D022C4DA-748A-4974-91E5-1A25605F6F7B}"/>
              </a:ext>
            </a:extLst>
          </p:cNvPr>
          <p:cNvCxnSpPr>
            <a:cxnSpLocks/>
          </p:cNvCxnSpPr>
          <p:nvPr/>
        </p:nvCxnSpPr>
        <p:spPr>
          <a:xfrm>
            <a:off x="9249162" y="885195"/>
            <a:ext cx="0" cy="1914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="" xmlns:a16="http://schemas.microsoft.com/office/drawing/2014/main" id="{B0DB880F-DEC3-41CB-9AF5-74FD2D1F263F}"/>
              </a:ext>
            </a:extLst>
          </p:cNvPr>
          <p:cNvCxnSpPr>
            <a:cxnSpLocks/>
          </p:cNvCxnSpPr>
          <p:nvPr/>
        </p:nvCxnSpPr>
        <p:spPr>
          <a:xfrm flipH="1">
            <a:off x="1503717" y="2295091"/>
            <a:ext cx="1402" cy="3174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: скругленные углы 29">
            <a:extLst>
              <a:ext uri="{FF2B5EF4-FFF2-40B4-BE49-F238E27FC236}">
                <a16:creationId xmlns="" xmlns:a16="http://schemas.microsoft.com/office/drawing/2014/main" id="{E2323B18-A265-418B-96C5-08390486DCE2}"/>
              </a:ext>
            </a:extLst>
          </p:cNvPr>
          <p:cNvSpPr/>
          <p:nvPr/>
        </p:nvSpPr>
        <p:spPr>
          <a:xfrm>
            <a:off x="7806717" y="3294661"/>
            <a:ext cx="1754847" cy="4016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ТЗ  СМР МБ №3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7816031" y="4313059"/>
            <a:ext cx="1771236" cy="61527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Заключение договора на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7816031" y="3840733"/>
            <a:ext cx="1780468" cy="3698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ЦЗК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1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7833334" y="5030840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СМР МБ-3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7833334" y="5521502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ЭПБ МБ -3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Прямоугольник: скругленные углы 29">
            <a:extLst>
              <a:ext uri="{FF2B5EF4-FFF2-40B4-BE49-F238E27FC236}">
                <a16:creationId xmlns="" xmlns:a16="http://schemas.microsoft.com/office/drawing/2014/main" id="{E2323B18-A265-418B-96C5-08390486DCE2}"/>
              </a:ext>
            </a:extLst>
          </p:cNvPr>
          <p:cNvSpPr/>
          <p:nvPr/>
        </p:nvSpPr>
        <p:spPr>
          <a:xfrm>
            <a:off x="5742860" y="3294661"/>
            <a:ext cx="1754847" cy="4016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ТЗ  СМР МБ №2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5752174" y="4313059"/>
            <a:ext cx="1771236" cy="61527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Заключение договора на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5752174" y="3840733"/>
            <a:ext cx="1780468" cy="3698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ЦЗК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5769477" y="5030840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СМР МБ-2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5769477" y="5521502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ЭПБ МБ -2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Прямоугольник: скругленные углы 29">
            <a:extLst>
              <a:ext uri="{FF2B5EF4-FFF2-40B4-BE49-F238E27FC236}">
                <a16:creationId xmlns="" xmlns:a16="http://schemas.microsoft.com/office/drawing/2014/main" id="{E2323B18-A265-418B-96C5-08390486DCE2}"/>
              </a:ext>
            </a:extLst>
          </p:cNvPr>
          <p:cNvSpPr/>
          <p:nvPr/>
        </p:nvSpPr>
        <p:spPr>
          <a:xfrm>
            <a:off x="3643154" y="3294661"/>
            <a:ext cx="1754847" cy="4016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ТЗ  СМР МБ №1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3652468" y="4313059"/>
            <a:ext cx="1771236" cy="61527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Заключение договора на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3652468" y="3840733"/>
            <a:ext cx="1780468" cy="3698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ЦЗК СМР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3669771" y="5030840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СМР МБ-1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Прямоугольник: скругленные углы 36">
            <a:extLst>
              <a:ext uri="{FF2B5EF4-FFF2-40B4-BE49-F238E27FC236}">
                <a16:creationId xmlns="" xmlns:a16="http://schemas.microsoft.com/office/drawing/2014/main" id="{D956A31F-DE45-4434-9893-9725A5945AE5}"/>
              </a:ext>
            </a:extLst>
          </p:cNvPr>
          <p:cNvSpPr/>
          <p:nvPr/>
        </p:nvSpPr>
        <p:spPr>
          <a:xfrm>
            <a:off x="3669771" y="5521502"/>
            <a:ext cx="1744619" cy="42290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cs typeface="Calibri" panose="020F0502020204030204" pitchFamily="34" charset="0"/>
              </a:rPr>
              <a:t>ЭПБ МБ -1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E343488-51B0-47D4-AEBC-EE28CA3E7212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4520578" y="2829351"/>
            <a:ext cx="2099705" cy="4395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: скругленные углы 61">
            <a:extLst>
              <a:ext uri="{FF2B5EF4-FFF2-40B4-BE49-F238E27FC236}">
                <a16:creationId xmlns="" xmlns:a16="http://schemas.microsoft.com/office/drawing/2014/main" id="{37A864CA-52C2-4313-89BE-8F18E9C90327}"/>
              </a:ext>
            </a:extLst>
          </p:cNvPr>
          <p:cNvSpPr/>
          <p:nvPr/>
        </p:nvSpPr>
        <p:spPr>
          <a:xfrm>
            <a:off x="4937137" y="2432652"/>
            <a:ext cx="3366291" cy="3966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реализация проекта 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="" xmlns:a16="http://schemas.microsoft.com/office/drawing/2014/main" id="{DE343488-51B0-47D4-AEBC-EE28CA3E7212}"/>
              </a:ext>
            </a:extLst>
          </p:cNvPr>
          <p:cNvCxnSpPr>
            <a:cxnSpLocks/>
            <a:stCxn id="65" idx="2"/>
            <a:endCxn id="106" idx="0"/>
          </p:cNvCxnSpPr>
          <p:nvPr/>
        </p:nvCxnSpPr>
        <p:spPr>
          <a:xfrm>
            <a:off x="6620283" y="2829351"/>
            <a:ext cx="2063858" cy="4653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B0DB880F-DEC3-41CB-9AF5-74FD2D1F263F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620282" y="2874739"/>
            <a:ext cx="2" cy="4199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3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AFE967CE-ABB9-452D-91F4-EC70C6FB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4" y="579761"/>
            <a:ext cx="11259457" cy="325218"/>
          </a:xfrm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Основные технические решения по </a:t>
            </a:r>
            <a:r>
              <a:rPr lang="ru-RU" sz="1600" u="sng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техперевооружение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склада хранения мазута Тюменской ТЭЦ-2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25138B-7935-4C09-B63C-5F3FD9DB66B1}"/>
              </a:ext>
            </a:extLst>
          </p:cNvPr>
          <p:cNvSpPr/>
          <p:nvPr/>
        </p:nvSpPr>
        <p:spPr>
          <a:xfrm>
            <a:off x="18551" y="1080495"/>
            <a:ext cx="11970884" cy="643703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lvl="0" algn="ctr">
              <a:tabLst>
                <a:tab pos="271463" algn="l"/>
              </a:tabLs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проекта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Техперевооружение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 хранения мазута Тюменской ТЭЦ-2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1463" algn="l"/>
              </a:tabLst>
            </a:pPr>
            <a:endParaRPr lang="ru-RU" sz="8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1463" algn="l"/>
              </a:tabLst>
            </a:pPr>
            <a:endParaRPr lang="ru-RU" sz="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1463" algn="l"/>
              </a:tabLst>
            </a:pPr>
            <a:endParaRPr lang="ru-RU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2714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Проектом предусмотреть, но не ограничиваясь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требованиям ФНП «Правила промышленной безопасности складов нефти и нефтепродуктов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4500" lvl="0" indent="-177800" algn="just">
              <a:buFontTx/>
              <a:buChar char="-"/>
              <a:tabLst>
                <a:tab pos="4445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Замену (100%) листов кровли на резервуаре мазута №1,2. Замену (100%) листов первого пояса резервуара мазута №1. Замену 10 листов днища резервуара мазута №1. в соответствии с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приложением №1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 marL="444500" lvl="0" indent="-177800" algn="just">
              <a:buFontTx/>
              <a:buChar char="-"/>
              <a:tabLst>
                <a:tab pos="4445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предохранительных клапанов с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огнепреградителями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МБ 1,2,3 в соответствии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приложением №2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4500" lvl="0" indent="-177800" algn="just">
              <a:buFontTx/>
              <a:buChar char="-"/>
              <a:tabLst>
                <a:tab pos="4445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системы дренирования подтоварной воды на МБ1,2,3 в соответствии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приложением №3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4500" lvl="0" indent="-177800" algn="just">
              <a:buFontTx/>
              <a:buChar char="-"/>
              <a:tabLst>
                <a:tab pos="4445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системы размыва донных отложений МБ1,2,3 в соответствии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приложением №4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lvl="0" algn="just">
              <a:tabLst>
                <a:tab pos="444500" algn="l"/>
              </a:tabLs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algn="just">
              <a:tabLst>
                <a:tab pos="4445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качестве внутреннего антикоррозийного материала металлических конструкций применять многослойное покрытие «Вектор 1025» (коричневый) по ТУ 5775-004-17045751-99 в 3 слоя, либо органо-силикатные краски (по согласованию с Заказчиком).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Допускается обоснованное применение других антикоррозийных материалов, по согласованию с заказчиком. При условии, что полученные антикоррозийные покрытия по параметрам будут превосходить указанные заказчиком материалы.</a:t>
            </a:r>
          </a:p>
          <a:p>
            <a:pPr indent="179388" algn="just">
              <a:tabLst>
                <a:tab pos="271463" algn="l"/>
              </a:tabLs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388" algn="just">
              <a:tabLst>
                <a:tab pos="2714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наружного теплоизоляционного и антикоррозийного материала применить покрытие типа 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TLN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Ceramic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другие  современные высокоэффективные теплоизоляционные материалы (по согласованию с техническим руководителем Общества), способные сохранять свои свойства в фактической среде эксплуатации не менее 20 лет. </a:t>
            </a:r>
          </a:p>
          <a:p>
            <a:pPr indent="179388" algn="just">
              <a:tabLst>
                <a:tab pos="271463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lvl="0" indent="-28575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/>
            <a:endParaRPr lang="ru-RU" sz="140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" y="239395"/>
            <a:ext cx="12089130" cy="132556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Приложение 1. Замена (100%) листов кровли на резервуаре мазута №1,2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Замена (100%) листов первого пояса резервуара мазута №1. Замена 10 листов днища резервуара мазута №1. Предусмотреть АКЗ и Тепловую изоляцию при проектировании применить современные материалы не противоречащие технической политике ПАО Фортум.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789462"/>
            <a:ext cx="4772025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426"/>
            <a:ext cx="3590925" cy="3705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52" y="995747"/>
            <a:ext cx="3924848" cy="4372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561" y="5466481"/>
            <a:ext cx="160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кровли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Ст-ВСт3сп5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2173" y="4943261"/>
            <a:ext cx="153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стенки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Ст-09Г2С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-14мм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7463" y="5466481"/>
            <a:ext cx="162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днища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Ст-ВСт3сп5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-9мм</a:t>
            </a:r>
          </a:p>
        </p:txBody>
      </p:sp>
    </p:spTree>
    <p:extLst>
      <p:ext uri="{BB962C8B-B14F-4D97-AF65-F5344CB8AC3E}">
        <p14:creationId xmlns:p14="http://schemas.microsoft.com/office/powerpoint/2010/main" val="383828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228302"/>
            <a:ext cx="11128746" cy="1325563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Приложение 2.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Проектом предусмотреть установку на существующие патрубки предохранительных клапанов с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огнепреградителями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на МБ1,2,3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предохранительный клапан типа КПГ соответствует исполнению У категории размещения 1 по ГОСТ 15150-69.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огнепреградитель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ОП (ААН) изготавливается в исполнении У и УХЛ категории размещения 1 по ГОСТ 15150-69.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4" y="1113424"/>
            <a:ext cx="2738755" cy="3252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25" y="1258742"/>
            <a:ext cx="1519400" cy="207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84" y="190950"/>
            <a:ext cx="1083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74" y="4377153"/>
            <a:ext cx="2927494" cy="23302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68" y="4365696"/>
            <a:ext cx="2068899" cy="216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" y="2362149"/>
            <a:ext cx="4421975" cy="449585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543050" y="2211240"/>
            <a:ext cx="1611630" cy="2731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543050" y="2211240"/>
            <a:ext cx="0" cy="1365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146" y="1650668"/>
            <a:ext cx="454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возможности использовать существующие патрубки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установки клапанов</a:t>
            </a:r>
          </a:p>
        </p:txBody>
      </p:sp>
    </p:spTree>
    <p:extLst>
      <p:ext uri="{BB962C8B-B14F-4D97-AF65-F5344CB8AC3E}">
        <p14:creationId xmlns:p14="http://schemas.microsoft.com/office/powerpoint/2010/main" val="261015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39" y="398690"/>
            <a:ext cx="11597640" cy="132556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Приложение 3.  Проектом определить необходимость устройства системы дренирования подтоварной воды.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 необходимости устройства системы -применить схемное решение с исключением попадания подтоварной воды в существующие инженерные сети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,объем емкостей для сбора подтоварной воды определить по результатам расчётов.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844" y="4019203"/>
            <a:ext cx="1979408" cy="6110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0746" y="4611493"/>
            <a:ext cx="1979408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            </a:t>
            </a:r>
          </a:p>
        </p:txBody>
      </p:sp>
      <p:sp>
        <p:nvSpPr>
          <p:cNvPr id="7" name="Дуга 6"/>
          <p:cNvSpPr/>
          <p:nvPr/>
        </p:nvSpPr>
        <p:spPr>
          <a:xfrm rot="16200000">
            <a:off x="2666888" y="2308106"/>
            <a:ext cx="458224" cy="1988309"/>
          </a:xfrm>
          <a:prstGeom prst="arc">
            <a:avLst>
              <a:gd name="adj1" fmla="val 16200000"/>
              <a:gd name="adj2" fmla="val 5383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4748" y="1965333"/>
            <a:ext cx="159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МБ-1,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РВС-20000,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Т.П.№704-1-60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3803946" y="3277621"/>
            <a:ext cx="89048" cy="760164"/>
          </a:xfrm>
          <a:custGeom>
            <a:avLst/>
            <a:gdLst>
              <a:gd name="connsiteX0" fmla="*/ 89048 w 89048"/>
              <a:gd name="connsiteY0" fmla="*/ 760164 h 760164"/>
              <a:gd name="connsiteX1" fmla="*/ 89048 w 89048"/>
              <a:gd name="connsiteY1" fmla="*/ 0 h 76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48" h="760164">
                <a:moveTo>
                  <a:pt x="89048" y="760164"/>
                </a:moveTo>
                <a:cubicBezTo>
                  <a:pt x="11930" y="399361"/>
                  <a:pt x="-65188" y="38559"/>
                  <a:pt x="89048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44770" y="4082286"/>
            <a:ext cx="1979408" cy="5243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44769" y="4611493"/>
            <a:ext cx="1979408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            </a:t>
            </a:r>
          </a:p>
        </p:txBody>
      </p:sp>
      <p:sp>
        <p:nvSpPr>
          <p:cNvPr id="83" name="Дуга 82"/>
          <p:cNvSpPr/>
          <p:nvPr/>
        </p:nvSpPr>
        <p:spPr>
          <a:xfrm rot="16200000">
            <a:off x="5700911" y="2308106"/>
            <a:ext cx="458224" cy="1988309"/>
          </a:xfrm>
          <a:prstGeom prst="arc">
            <a:avLst>
              <a:gd name="adj1" fmla="val 16200000"/>
              <a:gd name="adj2" fmla="val 5383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44770" y="3264638"/>
            <a:ext cx="1979407" cy="343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44770" y="3603381"/>
            <a:ext cx="1979407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4" name="Полилиния 93"/>
          <p:cNvSpPr/>
          <p:nvPr/>
        </p:nvSpPr>
        <p:spPr>
          <a:xfrm>
            <a:off x="6837969" y="3277621"/>
            <a:ext cx="89048" cy="760164"/>
          </a:xfrm>
          <a:custGeom>
            <a:avLst/>
            <a:gdLst>
              <a:gd name="connsiteX0" fmla="*/ 89048 w 89048"/>
              <a:gd name="connsiteY0" fmla="*/ 760164 h 760164"/>
              <a:gd name="connsiteX1" fmla="*/ 89048 w 89048"/>
              <a:gd name="connsiteY1" fmla="*/ 0 h 76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48" h="760164">
                <a:moveTo>
                  <a:pt x="89048" y="760164"/>
                </a:moveTo>
                <a:cubicBezTo>
                  <a:pt x="11930" y="399361"/>
                  <a:pt x="-65188" y="38559"/>
                  <a:pt x="89048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772452" y="3747397"/>
            <a:ext cx="1979408" cy="8430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772451" y="4595346"/>
            <a:ext cx="1979408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            </a:t>
            </a:r>
          </a:p>
        </p:txBody>
      </p:sp>
      <p:sp>
        <p:nvSpPr>
          <p:cNvPr id="97" name="Дуга 96"/>
          <p:cNvSpPr/>
          <p:nvPr/>
        </p:nvSpPr>
        <p:spPr>
          <a:xfrm rot="16200000">
            <a:off x="8528593" y="2291959"/>
            <a:ext cx="458224" cy="1988309"/>
          </a:xfrm>
          <a:prstGeom prst="arc">
            <a:avLst>
              <a:gd name="adj1" fmla="val 16200000"/>
              <a:gd name="adj2" fmla="val 5383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772452" y="3248491"/>
            <a:ext cx="1979407" cy="350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772452" y="3592114"/>
            <a:ext cx="1979407" cy="496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8" name="Полилиния 107"/>
          <p:cNvSpPr/>
          <p:nvPr/>
        </p:nvSpPr>
        <p:spPr>
          <a:xfrm>
            <a:off x="9665651" y="3261474"/>
            <a:ext cx="89048" cy="760164"/>
          </a:xfrm>
          <a:custGeom>
            <a:avLst/>
            <a:gdLst>
              <a:gd name="connsiteX0" fmla="*/ 89048 w 89048"/>
              <a:gd name="connsiteY0" fmla="*/ 760164 h 760164"/>
              <a:gd name="connsiteX1" fmla="*/ 89048 w 89048"/>
              <a:gd name="connsiteY1" fmla="*/ 0 h 76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48" h="760164">
                <a:moveTo>
                  <a:pt x="89048" y="760164"/>
                </a:moveTo>
                <a:cubicBezTo>
                  <a:pt x="11930" y="399361"/>
                  <a:pt x="-65188" y="38559"/>
                  <a:pt x="89048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141950" y="1967496"/>
            <a:ext cx="159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МБ-2,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РВС-20000,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Т.П.№704-1-60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962615" y="1971591"/>
            <a:ext cx="159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МБ-3,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РВС-20000,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Т.П.№704-1-60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D8211368-0358-42AB-9C3F-447D9967D5F6}"/>
              </a:ext>
            </a:extLst>
          </p:cNvPr>
          <p:cNvSpPr/>
          <p:nvPr/>
        </p:nvSpPr>
        <p:spPr>
          <a:xfrm>
            <a:off x="1907908" y="3603381"/>
            <a:ext cx="1982247" cy="129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C89973EA-4A75-47BB-9BF2-7DD42820FEC3}"/>
              </a:ext>
            </a:extLst>
          </p:cNvPr>
          <p:cNvSpPr/>
          <p:nvPr/>
        </p:nvSpPr>
        <p:spPr>
          <a:xfrm>
            <a:off x="4948097" y="3730641"/>
            <a:ext cx="1977887" cy="3516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           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BBA18552-946A-4248-A360-8EB079AE6060}"/>
              </a:ext>
            </a:extLst>
          </p:cNvPr>
          <p:cNvSpPr/>
          <p:nvPr/>
        </p:nvSpPr>
        <p:spPr>
          <a:xfrm>
            <a:off x="1910334" y="3738104"/>
            <a:ext cx="1979408" cy="314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            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F4838CCC-22C1-489D-AA6F-9E768786E05B}"/>
              </a:ext>
            </a:extLst>
          </p:cNvPr>
          <p:cNvSpPr/>
          <p:nvPr/>
        </p:nvSpPr>
        <p:spPr>
          <a:xfrm>
            <a:off x="1890757" y="3272187"/>
            <a:ext cx="1993141" cy="343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="" xmlns:a16="http://schemas.microsoft.com/office/drawing/2014/main" id="{03FFF26E-5E50-40FD-9F8B-55DBC936AC48}"/>
              </a:ext>
            </a:extLst>
          </p:cNvPr>
          <p:cNvCxnSpPr>
            <a:cxnSpLocks/>
          </p:cNvCxnSpPr>
          <p:nvPr/>
        </p:nvCxnSpPr>
        <p:spPr>
          <a:xfrm>
            <a:off x="6911652" y="4827517"/>
            <a:ext cx="720080" cy="0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1CEFDCC7-E3EF-4E6C-9B72-7D688F64A1D6}"/>
              </a:ext>
            </a:extLst>
          </p:cNvPr>
          <p:cNvCxnSpPr>
            <a:cxnSpLocks/>
          </p:cNvCxnSpPr>
          <p:nvPr/>
        </p:nvCxnSpPr>
        <p:spPr>
          <a:xfrm flipH="1">
            <a:off x="7631732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="" xmlns:a16="http://schemas.microsoft.com/office/drawing/2014/main" id="{1A6FE1E6-9095-4DB1-ADAD-E58AA5A67476}"/>
              </a:ext>
            </a:extLst>
          </p:cNvPr>
          <p:cNvCxnSpPr>
            <a:cxnSpLocks/>
          </p:cNvCxnSpPr>
          <p:nvPr/>
        </p:nvCxnSpPr>
        <p:spPr>
          <a:xfrm flipH="1" flipV="1">
            <a:off x="7559724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внобедренный треугольник 135">
            <a:extLst>
              <a:ext uri="{FF2B5EF4-FFF2-40B4-BE49-F238E27FC236}">
                <a16:creationId xmlns="" xmlns:a16="http://schemas.microsoft.com/office/drawing/2014/main" id="{06A10FA3-CCA7-4028-8080-BC049CBE2305}"/>
              </a:ext>
            </a:extLst>
          </p:cNvPr>
          <p:cNvSpPr/>
          <p:nvPr/>
        </p:nvSpPr>
        <p:spPr>
          <a:xfrm rot="16200000">
            <a:off x="7177580" y="4757993"/>
            <a:ext cx="196608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>
            <a:extLst>
              <a:ext uri="{FF2B5EF4-FFF2-40B4-BE49-F238E27FC236}">
                <a16:creationId xmlns="" xmlns:a16="http://schemas.microsoft.com/office/drawing/2014/main" id="{CDD120A8-B7B5-4031-857E-89E21E327A9A}"/>
              </a:ext>
            </a:extLst>
          </p:cNvPr>
          <p:cNvSpPr/>
          <p:nvPr/>
        </p:nvSpPr>
        <p:spPr>
          <a:xfrm rot="5400000">
            <a:off x="7038898" y="4752658"/>
            <a:ext cx="195464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Цилиндр 143">
            <a:extLst>
              <a:ext uri="{FF2B5EF4-FFF2-40B4-BE49-F238E27FC236}">
                <a16:creationId xmlns="" xmlns:a16="http://schemas.microsoft.com/office/drawing/2014/main" id="{5BAC4148-22BC-4693-ABD2-9BB190CFEAB3}"/>
              </a:ext>
            </a:extLst>
          </p:cNvPr>
          <p:cNvSpPr/>
          <p:nvPr/>
        </p:nvSpPr>
        <p:spPr>
          <a:xfrm>
            <a:off x="7415708" y="5115549"/>
            <a:ext cx="410344" cy="712096"/>
          </a:xfrm>
          <a:prstGeom prst="can">
            <a:avLst/>
          </a:prstGeom>
          <a:solidFill>
            <a:srgbClr val="EAEAE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="" xmlns:a16="http://schemas.microsoft.com/office/drawing/2014/main" id="{DD6192F1-22C7-4D74-80CF-D533BF8E16B9}"/>
              </a:ext>
            </a:extLst>
          </p:cNvPr>
          <p:cNvCxnSpPr>
            <a:cxnSpLocks/>
          </p:cNvCxnSpPr>
          <p:nvPr/>
        </p:nvCxnSpPr>
        <p:spPr>
          <a:xfrm>
            <a:off x="7634571" y="4827517"/>
            <a:ext cx="0" cy="648072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39EBF414-D079-4193-AE64-2DA22F53C2D0}"/>
              </a:ext>
            </a:extLst>
          </p:cNvPr>
          <p:cNvCxnSpPr>
            <a:cxnSpLocks/>
          </p:cNvCxnSpPr>
          <p:nvPr/>
        </p:nvCxnSpPr>
        <p:spPr>
          <a:xfrm>
            <a:off x="3890155" y="4827517"/>
            <a:ext cx="720080" cy="0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="" xmlns:a16="http://schemas.microsoft.com/office/drawing/2014/main" id="{4B5563AB-EBB6-4F17-BA57-E5D432208ACF}"/>
              </a:ext>
            </a:extLst>
          </p:cNvPr>
          <p:cNvCxnSpPr>
            <a:cxnSpLocks/>
          </p:cNvCxnSpPr>
          <p:nvPr/>
        </p:nvCxnSpPr>
        <p:spPr>
          <a:xfrm flipH="1">
            <a:off x="4610235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="" xmlns:a16="http://schemas.microsoft.com/office/drawing/2014/main" id="{99E64457-6A8E-4E98-8BEE-FD6474BFC8AC}"/>
              </a:ext>
            </a:extLst>
          </p:cNvPr>
          <p:cNvCxnSpPr>
            <a:cxnSpLocks/>
          </p:cNvCxnSpPr>
          <p:nvPr/>
        </p:nvCxnSpPr>
        <p:spPr>
          <a:xfrm flipH="1" flipV="1">
            <a:off x="4538227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Равнобедренный треугольник 150">
            <a:extLst>
              <a:ext uri="{FF2B5EF4-FFF2-40B4-BE49-F238E27FC236}">
                <a16:creationId xmlns="" xmlns:a16="http://schemas.microsoft.com/office/drawing/2014/main" id="{2F25A4F2-7B12-4771-A5BB-ABDE9E35AB7B}"/>
              </a:ext>
            </a:extLst>
          </p:cNvPr>
          <p:cNvSpPr/>
          <p:nvPr/>
        </p:nvSpPr>
        <p:spPr>
          <a:xfrm rot="16200000">
            <a:off x="4156083" y="4757993"/>
            <a:ext cx="196608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>
            <a:extLst>
              <a:ext uri="{FF2B5EF4-FFF2-40B4-BE49-F238E27FC236}">
                <a16:creationId xmlns="" xmlns:a16="http://schemas.microsoft.com/office/drawing/2014/main" id="{276A200D-0F7D-40A6-A567-920687573881}"/>
              </a:ext>
            </a:extLst>
          </p:cNvPr>
          <p:cNvSpPr/>
          <p:nvPr/>
        </p:nvSpPr>
        <p:spPr>
          <a:xfrm rot="5400000">
            <a:off x="4017401" y="4752658"/>
            <a:ext cx="195464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Цилиндр 162">
            <a:extLst>
              <a:ext uri="{FF2B5EF4-FFF2-40B4-BE49-F238E27FC236}">
                <a16:creationId xmlns="" xmlns:a16="http://schemas.microsoft.com/office/drawing/2014/main" id="{C5DD1B0A-B0D4-4BB8-8885-D491A177C6BD}"/>
              </a:ext>
            </a:extLst>
          </p:cNvPr>
          <p:cNvSpPr/>
          <p:nvPr/>
        </p:nvSpPr>
        <p:spPr>
          <a:xfrm>
            <a:off x="4394211" y="5115549"/>
            <a:ext cx="410344" cy="712096"/>
          </a:xfrm>
          <a:prstGeom prst="can">
            <a:avLst/>
          </a:prstGeom>
          <a:solidFill>
            <a:srgbClr val="EAEAE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5" name="Прямая соединительная линия 164">
            <a:extLst>
              <a:ext uri="{FF2B5EF4-FFF2-40B4-BE49-F238E27FC236}">
                <a16:creationId xmlns="" xmlns:a16="http://schemas.microsoft.com/office/drawing/2014/main" id="{096457FC-B21B-4947-95B7-27B0EDAE6681}"/>
              </a:ext>
            </a:extLst>
          </p:cNvPr>
          <p:cNvCxnSpPr>
            <a:cxnSpLocks/>
          </p:cNvCxnSpPr>
          <p:nvPr/>
        </p:nvCxnSpPr>
        <p:spPr>
          <a:xfrm>
            <a:off x="4613074" y="4827517"/>
            <a:ext cx="0" cy="648072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>
            <a:extLst>
              <a:ext uri="{FF2B5EF4-FFF2-40B4-BE49-F238E27FC236}">
                <a16:creationId xmlns="" xmlns:a16="http://schemas.microsoft.com/office/drawing/2014/main" id="{F4F377F6-4025-49EF-BB98-2D6E2A4C3C37}"/>
              </a:ext>
            </a:extLst>
          </p:cNvPr>
          <p:cNvCxnSpPr>
            <a:cxnSpLocks/>
          </p:cNvCxnSpPr>
          <p:nvPr/>
        </p:nvCxnSpPr>
        <p:spPr>
          <a:xfrm>
            <a:off x="9722803" y="4827517"/>
            <a:ext cx="720080" cy="0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="" xmlns:a16="http://schemas.microsoft.com/office/drawing/2014/main" id="{63543438-AF48-4934-895A-A8B70C0C484A}"/>
              </a:ext>
            </a:extLst>
          </p:cNvPr>
          <p:cNvCxnSpPr>
            <a:cxnSpLocks/>
          </p:cNvCxnSpPr>
          <p:nvPr/>
        </p:nvCxnSpPr>
        <p:spPr>
          <a:xfrm flipH="1">
            <a:off x="10442883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="" xmlns:a16="http://schemas.microsoft.com/office/drawing/2014/main" id="{B6B4DD64-70D4-4696-964B-6CB88992BFB4}"/>
              </a:ext>
            </a:extLst>
          </p:cNvPr>
          <p:cNvCxnSpPr>
            <a:cxnSpLocks/>
          </p:cNvCxnSpPr>
          <p:nvPr/>
        </p:nvCxnSpPr>
        <p:spPr>
          <a:xfrm flipH="1" flipV="1">
            <a:off x="10370875" y="5403581"/>
            <a:ext cx="72008" cy="144016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Равнобедренный треугольник 168">
            <a:extLst>
              <a:ext uri="{FF2B5EF4-FFF2-40B4-BE49-F238E27FC236}">
                <a16:creationId xmlns="" xmlns:a16="http://schemas.microsoft.com/office/drawing/2014/main" id="{6BB9B534-1A87-4015-90C8-51ED36A1AB85}"/>
              </a:ext>
            </a:extLst>
          </p:cNvPr>
          <p:cNvSpPr/>
          <p:nvPr/>
        </p:nvSpPr>
        <p:spPr>
          <a:xfrm rot="16200000">
            <a:off x="9988731" y="4753801"/>
            <a:ext cx="196608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Равнобедренный треугольник 169">
            <a:extLst>
              <a:ext uri="{FF2B5EF4-FFF2-40B4-BE49-F238E27FC236}">
                <a16:creationId xmlns="" xmlns:a16="http://schemas.microsoft.com/office/drawing/2014/main" id="{AF83DFF3-E0ED-4925-B3D5-C9F5C0469D3F}"/>
              </a:ext>
            </a:extLst>
          </p:cNvPr>
          <p:cNvSpPr/>
          <p:nvPr/>
        </p:nvSpPr>
        <p:spPr>
          <a:xfrm rot="5400000">
            <a:off x="9850049" y="4752658"/>
            <a:ext cx="195464" cy="152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Цилиндр 170">
            <a:extLst>
              <a:ext uri="{FF2B5EF4-FFF2-40B4-BE49-F238E27FC236}">
                <a16:creationId xmlns="" xmlns:a16="http://schemas.microsoft.com/office/drawing/2014/main" id="{A58D1FF8-B4B3-4DF6-A845-3509E255E14E}"/>
              </a:ext>
            </a:extLst>
          </p:cNvPr>
          <p:cNvSpPr/>
          <p:nvPr/>
        </p:nvSpPr>
        <p:spPr>
          <a:xfrm>
            <a:off x="10226859" y="5115549"/>
            <a:ext cx="410344" cy="712096"/>
          </a:xfrm>
          <a:prstGeom prst="can">
            <a:avLst/>
          </a:prstGeom>
          <a:solidFill>
            <a:srgbClr val="EAEAE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2" name="Прямая соединительная линия 171">
            <a:extLst>
              <a:ext uri="{FF2B5EF4-FFF2-40B4-BE49-F238E27FC236}">
                <a16:creationId xmlns="" xmlns:a16="http://schemas.microsoft.com/office/drawing/2014/main" id="{9A0A1855-B835-4F5D-B51F-A63B15426826}"/>
              </a:ext>
            </a:extLst>
          </p:cNvPr>
          <p:cNvCxnSpPr>
            <a:cxnSpLocks/>
          </p:cNvCxnSpPr>
          <p:nvPr/>
        </p:nvCxnSpPr>
        <p:spPr>
          <a:xfrm>
            <a:off x="10445722" y="4827517"/>
            <a:ext cx="0" cy="648072"/>
          </a:xfrm>
          <a:prstGeom prst="line">
            <a:avLst/>
          </a:prstGeom>
          <a:ln w="28575">
            <a:solidFill>
              <a:srgbClr val="D25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5358EA6-A154-440C-9A89-1319544C479F}"/>
              </a:ext>
            </a:extLst>
          </p:cNvPr>
          <p:cNvSpPr txBox="1"/>
          <p:nvPr/>
        </p:nvSpPr>
        <p:spPr>
          <a:xfrm>
            <a:off x="5219464" y="607088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колодцев утилизация воды спец. техникой.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6467" y="1544349"/>
            <a:ext cx="2960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Предварительное схемное решение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23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0370"/>
            <a:ext cx="5292280" cy="3897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393" y="447758"/>
            <a:ext cx="1157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Приложение 4. Определить проектом существующую систему циркуляции мазута как систему размыва донных отложений с установкой форсунок (чертеж №01-15-ТП-КМ,№287497 ТП.) Тип форсунок, места их установки определить на основании расчета.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5"/>
          <a:stretch/>
        </p:blipFill>
        <p:spPr>
          <a:xfrm>
            <a:off x="5482780" y="3745522"/>
            <a:ext cx="6522720" cy="238670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451860" y="4798841"/>
            <a:ext cx="4497705" cy="195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90482" y="2082697"/>
            <a:ext cx="533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Предварительное решение по системе размыва донных отложений.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044723"/>
      </p:ext>
    </p:extLst>
  </p:cSld>
  <p:clrMapOvr>
    <a:masterClrMapping/>
  </p:clrMapOvr>
</p:sld>
</file>

<file path=ppt/theme/theme1.xml><?xml version="1.0" encoding="utf-8"?>
<a:theme xmlns:a="http://schemas.openxmlformats.org/drawingml/2006/main" name="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2.xml><?xml version="1.0" encoding="utf-8"?>
<a:theme xmlns:a="http://schemas.openxmlformats.org/drawingml/2006/main" name="13_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3.xml><?xml version="1.0" encoding="utf-8"?>
<a:theme xmlns:a="http://schemas.openxmlformats.org/drawingml/2006/main" name="6_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4.xml><?xml version="1.0" encoding="utf-8"?>
<a:theme xmlns:a="http://schemas.openxmlformats.org/drawingml/2006/main" name="53_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5.xml><?xml version="1.0" encoding="utf-8"?>
<a:theme xmlns:a="http://schemas.openxmlformats.org/drawingml/2006/main" name="14_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B75C18F6B5D4DB2DF78C4FC82342F" ma:contentTypeVersion="13" ma:contentTypeDescription="Create a new document." ma:contentTypeScope="" ma:versionID="8a455d101e39cdfadb868f8632de92eb">
  <xsd:schema xmlns:xsd="http://www.w3.org/2001/XMLSchema" xmlns:xs="http://www.w3.org/2001/XMLSchema" xmlns:p="http://schemas.microsoft.com/office/2006/metadata/properties" xmlns:ns3="879e48d4-c141-47fc-96a3-207f62df39ab" xmlns:ns4="c3589dc0-c02b-4c66-80fc-0527e4ae164f" targetNamespace="http://schemas.microsoft.com/office/2006/metadata/properties" ma:root="true" ma:fieldsID="7f6b8ab9d2ffc5c388f1c33bad0c8194" ns3:_="" ns4:_="">
    <xsd:import namespace="879e48d4-c141-47fc-96a3-207f62df39ab"/>
    <xsd:import namespace="c3589dc0-c02b-4c66-80fc-0527e4ae16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e48d4-c141-47fc-96a3-207f62df3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9dc0-c02b-4c66-80fc-0527e4ae16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8CFD-53FD-443A-AC04-7AF45CEBD5A1}">
  <ds:schemaRefs>
    <ds:schemaRef ds:uri="http://purl.org/dc/elements/1.1/"/>
    <ds:schemaRef ds:uri="http://schemas.microsoft.com/office/2006/metadata/properties"/>
    <ds:schemaRef ds:uri="c3589dc0-c02b-4c66-80fc-0527e4ae164f"/>
    <ds:schemaRef ds:uri="879e48d4-c141-47fc-96a3-207f62df39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9DA936-124C-42FE-8080-5AFDCA3D4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11933-13F3-4718-8318-94E3EBF59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e48d4-c141-47fc-96a3-207f62df39ab"/>
    <ds:schemaRef ds:uri="c3589dc0-c02b-4c66-80fc-0527e4ae16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433</Words>
  <Application>Microsoft Office PowerPoint</Application>
  <PresentationFormat>Широкоэкранный</PresentationFormat>
  <Paragraphs>100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GT Eesti Pro Display Bold</vt:lpstr>
      <vt:lpstr>Times New Roman</vt:lpstr>
      <vt:lpstr>Fortum</vt:lpstr>
      <vt:lpstr>13_Fortum</vt:lpstr>
      <vt:lpstr>6_Fortum</vt:lpstr>
      <vt:lpstr>53_Fortum</vt:lpstr>
      <vt:lpstr>14_Fortum</vt:lpstr>
      <vt:lpstr>Основные технические решения (ОТР) к проекту «Техперевооружение склада хранения мазута Тюменской ТЭЦ-2»</vt:lpstr>
      <vt:lpstr>Задачи проекта</vt:lpstr>
      <vt:lpstr>Основные технические решения по техперевооружение склада хранения мазута Тюменской ТЭЦ-2  </vt:lpstr>
      <vt:lpstr>Приложение 1. Замена (100%) листов кровли на резервуаре мазута №1,2 . Замена (100%) листов первого пояса резервуара мазута №1. Замена 10 листов днища резервуара мазута №1. Предусмотреть АКЗ и Тепловую изоляцию при проектировании применить современные материалы не противоречащие технической политике ПАО Фортум. </vt:lpstr>
      <vt:lpstr>Приложение 2. Проектом предусмотреть установку на существующие патрубки предохранительных клапанов с огнепреградителями на МБ1,2,3 предохранительный клапан типа КПГ соответствует исполнению У категории размещения 1 по ГОСТ 15150-69. огнепреградитель ОП (ААН) изготавливается в исполнении У и УХЛ категории размещения 1 по ГОСТ 15150-69.   </vt:lpstr>
      <vt:lpstr>Приложение 3.  Проектом определить необходимость устройства системы дренирования подтоварной воды. При необходимости устройства системы -применить схемное решение с исключением попадания подтоварной воды в существующие инженерные сети ,объем емкостей для сбора подтоварной воды определить по результатам расчётов.</vt:lpstr>
      <vt:lpstr>Презентация PowerPoint</vt:lpstr>
    </vt:vector>
  </TitlesOfParts>
  <Company>Fortum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еженедельного оперативного совещания  23.05.2017</dc:title>
  <dc:creator>Sibilev Maksim</dc:creator>
  <cp:lastModifiedBy>Marchenko Alexander Alexandrovich</cp:lastModifiedBy>
  <cp:revision>4732</cp:revision>
  <cp:lastPrinted>2022-06-02T02:53:14Z</cp:lastPrinted>
  <dcterms:created xsi:type="dcterms:W3CDTF">2017-05-19T12:31:30Z</dcterms:created>
  <dcterms:modified xsi:type="dcterms:W3CDTF">2022-07-14T08:57:51Z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65c3b1a5-3e25-4525-b923-a0572e679d8b_Enabled">
    <vt:lpwstr>True</vt:lpwstr>
  </property>
  <property fmtid="{D5CDD505-2E9C-101B-9397-08002B2CF9AE}" pid="4" name="MSIP_Label_65c3b1a5-3e25-4525-b923-a0572e679d8b_SiteId">
    <vt:lpwstr>62a9c2c8-8b09-43be-a7fb-9a87875714a9</vt:lpwstr>
  </property>
  <property fmtid="{D5CDD505-2E9C-101B-9397-08002B2CF9AE}" pid="5" name="MSIP_Label_65c3b1a5-3e25-4525-b923-a0572e679d8b_Ref">
    <vt:lpwstr>https://api.informationprotection.azure.com/api/62a9c2c8-8b09-43be-a7fb-9a87875714a9</vt:lpwstr>
  </property>
  <property fmtid="{D5CDD505-2E9C-101B-9397-08002B2CF9AE}" pid="6" name="MSIP_Label_65c3b1a5-3e25-4525-b923-a0572e679d8b_Owner">
    <vt:lpwstr>Olga.Terekhova@fortum.com</vt:lpwstr>
  </property>
  <property fmtid="{D5CDD505-2E9C-101B-9397-08002B2CF9AE}" pid="7" name="MSIP_Label_65c3b1a5-3e25-4525-b923-a0572e679d8b_SetDate">
    <vt:lpwstr>2018-02-26T10:54:43.1582651+05:00</vt:lpwstr>
  </property>
  <property fmtid="{D5CDD505-2E9C-101B-9397-08002B2CF9AE}" pid="8" name="MSIP_Label_65c3b1a5-3e25-4525-b923-a0572e679d8b_Name">
    <vt:lpwstr>Internal</vt:lpwstr>
  </property>
  <property fmtid="{D5CDD505-2E9C-101B-9397-08002B2CF9AE}" pid="9" name="MSIP_Label_65c3b1a5-3e25-4525-b923-a0572e679d8b_Application">
    <vt:lpwstr>Microsoft Azure Information Protection</vt:lpwstr>
  </property>
  <property fmtid="{D5CDD505-2E9C-101B-9397-08002B2CF9AE}" pid="10" name="MSIP_Label_65c3b1a5-3e25-4525-b923-a0572e679d8b_Extended_MSFT_Method">
    <vt:lpwstr>Automatic</vt:lpwstr>
  </property>
  <property fmtid="{D5CDD505-2E9C-101B-9397-08002B2CF9AE}" pid="11" name="MSIP_Label_f45044c0-b6aa-4b2b-834d-65c9ef8bb134_Enabled">
    <vt:lpwstr>True</vt:lpwstr>
  </property>
  <property fmtid="{D5CDD505-2E9C-101B-9397-08002B2CF9AE}" pid="12" name="MSIP_Label_f45044c0-b6aa-4b2b-834d-65c9ef8bb134_SiteId">
    <vt:lpwstr>62a9c2c8-8b09-43be-a7fb-9a87875714a9</vt:lpwstr>
  </property>
  <property fmtid="{D5CDD505-2E9C-101B-9397-08002B2CF9AE}" pid="13" name="MSIP_Label_f45044c0-b6aa-4b2b-834d-65c9ef8bb134_Ref">
    <vt:lpwstr>https://api.informationprotection.azure.com/api/62a9c2c8-8b09-43be-a7fb-9a87875714a9</vt:lpwstr>
  </property>
  <property fmtid="{D5CDD505-2E9C-101B-9397-08002B2CF9AE}" pid="14" name="MSIP_Label_f45044c0-b6aa-4b2b-834d-65c9ef8bb134_Owner">
    <vt:lpwstr>Olga.Terekhova@fortum.com</vt:lpwstr>
  </property>
  <property fmtid="{D5CDD505-2E9C-101B-9397-08002B2CF9AE}" pid="15" name="MSIP_Label_f45044c0-b6aa-4b2b-834d-65c9ef8bb134_SetDate">
    <vt:lpwstr>2018-02-26T10:54:43.1582651+05:00</vt:lpwstr>
  </property>
  <property fmtid="{D5CDD505-2E9C-101B-9397-08002B2CF9AE}" pid="16" name="MSIP_Label_f45044c0-b6aa-4b2b-834d-65c9ef8bb134_Name">
    <vt:lpwstr>Hide Visual Label</vt:lpwstr>
  </property>
  <property fmtid="{D5CDD505-2E9C-101B-9397-08002B2CF9AE}" pid="17" name="MSIP_Label_f45044c0-b6aa-4b2b-834d-65c9ef8bb134_Application">
    <vt:lpwstr>Microsoft Azure Information Protection</vt:lpwstr>
  </property>
  <property fmtid="{D5CDD505-2E9C-101B-9397-08002B2CF9AE}" pid="18" name="MSIP_Label_f45044c0-b6aa-4b2b-834d-65c9ef8bb134_Extended_MSFT_Method">
    <vt:lpwstr>Automatic</vt:lpwstr>
  </property>
  <property fmtid="{D5CDD505-2E9C-101B-9397-08002B2CF9AE}" pid="19" name="MSIP_Label_f45044c0-b6aa-4b2b-834d-65c9ef8bb134_Parent">
    <vt:lpwstr>65c3b1a5-3e25-4525-b923-a0572e679d8b</vt:lpwstr>
  </property>
  <property fmtid="{D5CDD505-2E9C-101B-9397-08002B2CF9AE}" pid="20" name="Sensitivity">
    <vt:lpwstr>Internal Hide Visual Label</vt:lpwstr>
  </property>
  <property fmtid="{D5CDD505-2E9C-101B-9397-08002B2CF9AE}" pid="21" name="ContentTypeId">
    <vt:lpwstr>0x0101003C6B75C18F6B5D4DB2DF78C4FC82342F</vt:lpwstr>
  </property>
</Properties>
</file>